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8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в свете требований ФГОС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/>
              <a:t>Рабочая программа педагога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22388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512511" cy="1143000"/>
          </a:xfrm>
        </p:spPr>
        <p:txBody>
          <a:bodyPr/>
          <a:lstStyle/>
          <a:p>
            <a:pPr algn="l"/>
            <a:r>
              <a:rPr lang="ru-RU" sz="3600" dirty="0" smtClean="0"/>
              <a:t>Структура рабочей программы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700808"/>
            <a:ext cx="6400800" cy="4194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Титульный лист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Пояснительная записка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 общая характеристика учебного предмета, место в учебном плане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специфика и новизна рабочей программы, ее отличие от примерной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используемый УМК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/>
              <a:t>и</a:t>
            </a:r>
            <a:r>
              <a:rPr lang="ru-RU" dirty="0" smtClean="0"/>
              <a:t>спользуемые педагогические технологии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формы и методы промежуточного и итогового контроля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формы внеурочной деятельности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связи</a:t>
            </a:r>
          </a:p>
        </p:txBody>
      </p:sp>
    </p:spTree>
    <p:extLst>
      <p:ext uri="{BB962C8B-B14F-4D97-AF65-F5344CB8AC3E}">
        <p14:creationId xmlns:p14="http://schemas.microsoft.com/office/powerpoint/2010/main" xmlns="" val="18814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6080463" cy="4571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196752"/>
            <a:ext cx="6472808" cy="51309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Тематическое и поурочное планирование </a:t>
            </a:r>
            <a:endParaRPr lang="ru-RU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ru-RU" dirty="0"/>
              <a:t>т</a:t>
            </a:r>
            <a:r>
              <a:rPr lang="ru-RU" dirty="0" smtClean="0"/>
              <a:t>емы уроков (соответствие между записями в журнале и рабочей программе)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u-RU" dirty="0"/>
              <a:t>т</a:t>
            </a:r>
            <a:r>
              <a:rPr lang="ru-RU" dirty="0" smtClean="0"/>
              <a:t>ипы уроков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u-RU" dirty="0"/>
              <a:t>с</a:t>
            </a:r>
            <a:r>
              <a:rPr lang="ru-RU" dirty="0" smtClean="0"/>
              <a:t>одержание учебных тем и тем уроков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u-RU" dirty="0"/>
              <a:t>х</a:t>
            </a:r>
            <a:r>
              <a:rPr lang="ru-RU" dirty="0" smtClean="0"/>
              <a:t>арактеристика основных видов деятельности по каждой теме учебного предмета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u-RU" dirty="0" smtClean="0"/>
              <a:t>требования </a:t>
            </a:r>
            <a:r>
              <a:rPr lang="ru-RU" dirty="0"/>
              <a:t>к результатам </a:t>
            </a:r>
            <a:r>
              <a:rPr lang="ru-RU" dirty="0" smtClean="0"/>
              <a:t>(сформулированы </a:t>
            </a:r>
            <a:r>
              <a:rPr lang="ru-RU" dirty="0"/>
              <a:t>в </a:t>
            </a:r>
            <a:r>
              <a:rPr lang="ru-RU" dirty="0" err="1"/>
              <a:t>деятельностной</a:t>
            </a:r>
            <a:r>
              <a:rPr lang="ru-RU" dirty="0"/>
              <a:t> </a:t>
            </a:r>
            <a:r>
              <a:rPr lang="ru-RU" dirty="0" smtClean="0"/>
              <a:t>форме для параллели или класса)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u-RU" dirty="0"/>
              <a:t>в</a:t>
            </a:r>
            <a:r>
              <a:rPr lang="ru-RU" dirty="0" smtClean="0"/>
              <a:t>ид и форма контроля (адекватны требованиям к уровню подготовки обучающихся, позволяют оценить способы деятельности, разнообразны)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u-RU" dirty="0"/>
              <a:t>к</a:t>
            </a:r>
            <a:r>
              <a:rPr lang="ru-RU" dirty="0" smtClean="0"/>
              <a:t>оличество практических , лабораторных и контрольных работ по темам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ru-RU" dirty="0" smtClean="0"/>
          </a:p>
          <a:p>
            <a:pPr marL="365760" lvl="1" indent="0">
              <a:buNone/>
            </a:pPr>
            <a:endParaRPr lang="ru-RU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926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152471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548680"/>
            <a:ext cx="6472808" cy="52749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Учебно-методическое и материально техническое обеспечение образовательного процесса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/>
              <a:t>о</a:t>
            </a:r>
            <a:r>
              <a:rPr lang="ru-RU" dirty="0" smtClean="0"/>
              <a:t>борудование, необходимое для реализации программы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/>
              <a:t>п</a:t>
            </a:r>
            <a:r>
              <a:rPr lang="ru-RU" dirty="0" smtClean="0"/>
              <a:t>еречень учебных и методических источников </a:t>
            </a:r>
          </a:p>
          <a:p>
            <a:pPr marL="365760" lvl="1" indent="0">
              <a:buNone/>
            </a:pPr>
            <a:r>
              <a:rPr lang="ru-RU" dirty="0" smtClean="0"/>
              <a:t>(ГОСТ 7.3-2003)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/>
              <a:t>с</a:t>
            </a:r>
            <a:r>
              <a:rPr lang="ru-RU" dirty="0" smtClean="0"/>
              <a:t>писки литературы для учащихся и учителя </a:t>
            </a:r>
          </a:p>
          <a:p>
            <a:pPr marL="365760" lvl="1" indent="0">
              <a:buNone/>
            </a:pPr>
            <a:r>
              <a:rPr lang="ru-RU" dirty="0" smtClean="0"/>
              <a:t>(основной и дополнительной)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Приложения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/>
              <a:t>м</a:t>
            </a:r>
            <a:r>
              <a:rPr lang="ru-RU" dirty="0" smtClean="0"/>
              <a:t>атериалы диагностики и контроля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/>
              <a:t>т</a:t>
            </a:r>
            <a:r>
              <a:rPr lang="ru-RU" dirty="0" smtClean="0"/>
              <a:t>ехнологические карты уроков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/>
              <a:t>и</a:t>
            </a:r>
            <a:r>
              <a:rPr lang="ru-RU" dirty="0" smtClean="0"/>
              <a:t>нструкции по проведению практических работ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407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912768" cy="1296144"/>
          </a:xfrm>
        </p:spPr>
        <p:txBody>
          <a:bodyPr/>
          <a:lstStyle/>
          <a:p>
            <a:pPr algn="l"/>
            <a:r>
              <a:rPr lang="ru-RU" dirty="0" smtClean="0"/>
              <a:t>ФГОС ООО-</a:t>
            </a:r>
            <a:br>
              <a:rPr lang="ru-RU" dirty="0" smtClean="0"/>
            </a:br>
            <a:r>
              <a:rPr lang="ru-RU" sz="1600" dirty="0" smtClean="0"/>
              <a:t> </a:t>
            </a:r>
            <a:r>
              <a:rPr lang="ru-RU" sz="2400" dirty="0" smtClean="0"/>
              <a:t>это нормы и требования, определяющие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060848"/>
            <a:ext cx="7056784" cy="38884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о</a:t>
            </a:r>
            <a:r>
              <a:rPr lang="ru-RU" dirty="0" smtClean="0"/>
              <a:t>бязательный минимум содержания основных образовательных программ общего образования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м</a:t>
            </a:r>
            <a:r>
              <a:rPr lang="ru-RU" dirty="0" smtClean="0"/>
              <a:t>аксимальный объем учебной нагрузки обучающихся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у</a:t>
            </a:r>
            <a:r>
              <a:rPr lang="ru-RU" dirty="0" smtClean="0"/>
              <a:t>ровень подготовки учеников ОУ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о</a:t>
            </a:r>
            <a:r>
              <a:rPr lang="ru-RU" dirty="0" smtClean="0"/>
              <a:t>сновные требования к обеспечению образовательного процесса ( материально-техническому, учебно-лабораторному, информационно-методическому, кадровому)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8007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381328"/>
            <a:ext cx="5792431" cy="45719"/>
          </a:xfrm>
        </p:spPr>
        <p:txBody>
          <a:bodyPr/>
          <a:lstStyle/>
          <a:p>
            <a:pPr algn="l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404664"/>
            <a:ext cx="7488832" cy="59046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1065312"/>
            <a:ext cx="338437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ФГОС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39913" y="2348880"/>
            <a:ext cx="33843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ОСНОВНАЯ ОБРАЗОВАТЕЛЬНАЯ ПРОГРАММА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39912" y="4077072"/>
            <a:ext cx="33162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ПРОГРАММЫ ОТДЕЛЬНЫХ УЧЕБНЫХ ПРЕДМЕТОВ «РАБОЧИЕ ПРОГРАММЫ»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255727" y="1628800"/>
            <a:ext cx="484632" cy="656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31327" y="3407848"/>
            <a:ext cx="484632" cy="618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94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584519" cy="1728192"/>
          </a:xfrm>
        </p:spPr>
        <p:txBody>
          <a:bodyPr/>
          <a:lstStyle/>
          <a:p>
            <a:pPr algn="l"/>
            <a:r>
              <a:rPr lang="ru-RU" sz="2800" dirty="0"/>
              <a:t>Статья 47. Правовой статус педагогических работников. Права и свободы педагогических работников, гарантии их реализации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2492896"/>
            <a:ext cx="6400800" cy="3474720"/>
          </a:xfrm>
        </p:spPr>
        <p:txBody>
          <a:bodyPr>
            <a:noAutofit/>
          </a:bodyPr>
          <a:lstStyle/>
          <a:p>
            <a:r>
              <a:rPr lang="ru-RU" sz="2800" dirty="0" smtClean="0"/>
              <a:t>5</a:t>
            </a:r>
            <a:r>
              <a:rPr lang="ru-RU" sz="2800" dirty="0"/>
              <a:t>) право на участие в разработке образовательных программ, в том числе учебных планов, календарных учебных графиков, </a:t>
            </a:r>
            <a:r>
              <a:rPr lang="ru-RU" sz="2800" b="1" dirty="0"/>
              <a:t>рабочих </a:t>
            </a:r>
            <a:r>
              <a:rPr lang="ru-RU" sz="2800" b="1" dirty="0" smtClean="0"/>
              <a:t>программ учебных </a:t>
            </a:r>
            <a:r>
              <a:rPr lang="ru-RU" sz="2800" b="1" dirty="0"/>
              <a:t>предметов, курсов, дисциплин (модулей), </a:t>
            </a:r>
            <a:r>
              <a:rPr lang="ru-RU" sz="2800" dirty="0"/>
              <a:t>методических материалов и иных компонентов образовательных программ;</a:t>
            </a:r>
          </a:p>
        </p:txBody>
      </p:sp>
    </p:spTree>
    <p:extLst>
      <p:ext uri="{BB962C8B-B14F-4D97-AF65-F5344CB8AC3E}">
        <p14:creationId xmlns:p14="http://schemas.microsoft.com/office/powerpoint/2010/main" xmlns="" val="417552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614120" cy="1793136"/>
          </a:xfrm>
        </p:spPr>
        <p:txBody>
          <a:bodyPr/>
          <a:lstStyle/>
          <a:p>
            <a:pPr algn="l"/>
            <a:r>
              <a:rPr lang="ru-RU" sz="2800" dirty="0"/>
              <a:t>Статья 48. Обязанности и ответственность педагогических работников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844824"/>
            <a:ext cx="6472808" cy="4194800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pPr marL="45720" indent="0">
              <a:buNone/>
            </a:pPr>
            <a:r>
              <a:rPr lang="ru-RU" dirty="0"/>
              <a:t>1. </a:t>
            </a:r>
            <a:r>
              <a:rPr lang="ru-RU" sz="2800" dirty="0"/>
              <a:t>Педагогические работники обязаны:</a:t>
            </a:r>
          </a:p>
          <a:p>
            <a:endParaRPr lang="ru-RU" sz="2800" dirty="0"/>
          </a:p>
          <a:p>
            <a:r>
              <a:rPr lang="ru-RU" sz="2800" dirty="0"/>
              <a:t>1) осуществлять свою деятельность на высоком профессиональном уровне, обеспечивать в полном объеме реализацию преподаваемых учебных предмета, курса, дисциплины (модуля) в соответствии с утвержденной </a:t>
            </a:r>
            <a:r>
              <a:rPr lang="ru-RU" sz="2800" b="1" dirty="0"/>
              <a:t>рабочей программой</a:t>
            </a:r>
            <a:r>
              <a:rPr lang="ru-RU" sz="28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428889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624736" cy="1584176"/>
          </a:xfrm>
        </p:spPr>
        <p:txBody>
          <a:bodyPr/>
          <a:lstStyle/>
          <a:p>
            <a:pPr algn="l"/>
            <a:r>
              <a:rPr lang="ru-RU" sz="1800" dirty="0" smtClean="0"/>
              <a:t>РАБОЧАЯ ПРОГРАММА – нормативный документ, определяющий содержание, объем, структуру учебного процесса по изучению конкретной учебной дисциплины, основывающийся на ФГОС и примерной программе по учебному предмету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132856"/>
            <a:ext cx="6400800" cy="39604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ЦЕЛЬ рабочей программы – планирование, организация и управление учебным процессом по изучению </a:t>
            </a:r>
            <a:r>
              <a:rPr lang="ru-RU" smtClean="0"/>
              <a:t>учебной дисциплины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ЗАДАЧИ рабочей программы – определение основных методических подходов и последовательности изучения учебной дисциплины с учетом особенностей учебного процесса и контингента учащихся в текущем учебном году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540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512511" cy="720080"/>
          </a:xfrm>
        </p:spPr>
        <p:txBody>
          <a:bodyPr/>
          <a:lstStyle/>
          <a:p>
            <a:pPr algn="l"/>
            <a:r>
              <a:rPr lang="ru-RU" sz="3200" dirty="0" smtClean="0"/>
              <a:t>Функции рабочей программы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196752"/>
            <a:ext cx="6904856" cy="51125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Нормативная (осуществление контроля за прохождением программы, полнотой усвоения учебного материала, определяется график диагностических и контрольных работ)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Информационная ( позволяет получить представление о целях, содержании и последовательности изучения учебного материала по предмету)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Методическая (определяет пути достижения учащимися личностных,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предметных результатов освоения ОП по предмету, используемые методы и образовательные технологии)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859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080463" cy="72008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731520"/>
            <a:ext cx="6428184" cy="5577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Организационная (определяет основные направления деятельности учителя и учащихся, формы их взаимодействия, использование средств обучения)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Планирующая ( регламентирует требования к выпускникам на всех этапах обучения,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связи)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96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512511" cy="1143000"/>
          </a:xfrm>
        </p:spPr>
        <p:txBody>
          <a:bodyPr/>
          <a:lstStyle/>
          <a:p>
            <a:pPr algn="l"/>
            <a:r>
              <a:rPr lang="ru-RU" sz="3200" dirty="0" smtClean="0"/>
              <a:t>При составлении рабочей программы следует учесть: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916832"/>
            <a:ext cx="6688832" cy="45548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Индивидуальные особенности и познавательные интересы обучающихся, их образовательные потребности и характер учебной мотивации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Состояние здоровья, уровень их возможностей и особенностей, качество и прогнозируемые изменения учебных достижений ученика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Комплект учебно-методического обеспечения, структура и содержание учебника, материально-техническую базу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515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186</TotalTime>
  <Words>535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Рабочая программа педагога</vt:lpstr>
      <vt:lpstr>ФГОС ООО-  это нормы и требования, определяющие</vt:lpstr>
      <vt:lpstr>Слайд 3</vt:lpstr>
      <vt:lpstr>Статья 47. Правовой статус педагогических работников. Права и свободы педагогических работников, гарантии их реализации </vt:lpstr>
      <vt:lpstr>Статья 48. Обязанности и ответственность педагогических работников </vt:lpstr>
      <vt:lpstr>РАБОЧАЯ ПРОГРАММА – нормативный документ, определяющий содержание, объем, структуру учебного процесса по изучению конкретной учебной дисциплины, основывающийся на ФГОС и примерной программе по учебному предмету</vt:lpstr>
      <vt:lpstr>Функции рабочей программы</vt:lpstr>
      <vt:lpstr>Слайд 8</vt:lpstr>
      <vt:lpstr>При составлении рабочей программы следует учесть:</vt:lpstr>
      <vt:lpstr>Структура рабочей программы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программа педагога</dc:title>
  <dc:creator>Админ</dc:creator>
  <cp:lastModifiedBy>Nadyalug</cp:lastModifiedBy>
  <cp:revision>14</cp:revision>
  <dcterms:created xsi:type="dcterms:W3CDTF">2014-03-26T16:30:25Z</dcterms:created>
  <dcterms:modified xsi:type="dcterms:W3CDTF">2015-02-13T20:19:29Z</dcterms:modified>
</cp:coreProperties>
</file>